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81" r:id="rId3"/>
    <p:sldId id="280" r:id="rId4"/>
    <p:sldId id="258" r:id="rId5"/>
    <p:sldId id="272" r:id="rId6"/>
    <p:sldId id="273" r:id="rId7"/>
    <p:sldId id="275" r:id="rId8"/>
    <p:sldId id="276" r:id="rId9"/>
    <p:sldId id="277" r:id="rId10"/>
    <p:sldId id="274" r:id="rId11"/>
    <p:sldId id="278" r:id="rId12"/>
    <p:sldId id="282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Forbes, Ph.D." initials="JFP" lastIdx="1" clrIdx="0">
    <p:extLst>
      <p:ext uri="{19B8F6BF-5375-455C-9EA6-DF929625EA0E}">
        <p15:presenceInfo xmlns:p15="http://schemas.microsoft.com/office/powerpoint/2012/main" userId="S::jforbes@duke.edu::4a0db3cb-1d72-4a9e-b03b-d0d21746fb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5"/>
    <p:restoredTop sz="93197"/>
  </p:normalViewPr>
  <p:slideViewPr>
    <p:cSldViewPr snapToGrid="0" snapToObjects="1">
      <p:cViewPr varScale="1">
        <p:scale>
          <a:sx n="119" d="100"/>
          <a:sy n="119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hub.cs.duke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 116: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Lecture 13: Bias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April 23, 2019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4/23/19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Ethics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30AA-5188-E442-BD16-35FE3122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Homeland Security?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ADB5F-176D-6D49-B5CE-43C58F5E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62" y="1524682"/>
            <a:ext cx="645241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40350-384D-244F-A4FB-A1C9CE39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026" y="2087222"/>
            <a:ext cx="8717207" cy="400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1B0-A30D-B647-AACA-3489AD98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What’s left?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3218-18C2-0041-9EED-DCC616B3F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1273" cy="4351338"/>
          </a:xfrm>
        </p:spPr>
        <p:txBody>
          <a:bodyPr>
            <a:normAutofit/>
          </a:bodyPr>
          <a:lstStyle/>
          <a:p>
            <a:r>
              <a:rPr lang="en-US" dirty="0"/>
              <a:t>Grades</a:t>
            </a:r>
          </a:p>
          <a:p>
            <a:pPr lvl="1"/>
            <a:r>
              <a:rPr lang="en-US" dirty="0"/>
              <a:t>Labs 9-11 &amp; HW 4 graded soon</a:t>
            </a:r>
          </a:p>
          <a:p>
            <a:pPr lvl="1"/>
            <a:r>
              <a:rPr lang="en-US" dirty="0"/>
              <a:t>Test 2 &amp; Projects 1-3 graded by Monday, April 29</a:t>
            </a:r>
          </a:p>
          <a:p>
            <a:r>
              <a:rPr lang="en-US" dirty="0"/>
              <a:t>Final Project</a:t>
            </a:r>
          </a:p>
          <a:p>
            <a:pPr lvl="1"/>
            <a:r>
              <a:rPr lang="en-US" dirty="0"/>
              <a:t>Submit notebook, presentation, and documents via </a:t>
            </a:r>
            <a:r>
              <a:rPr lang="en-US" b="1" dirty="0"/>
              <a:t>Sakai</a:t>
            </a:r>
            <a:r>
              <a:rPr lang="en-US" dirty="0"/>
              <a:t> by </a:t>
            </a:r>
            <a:r>
              <a:rPr lang="en-US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noon, May 3</a:t>
            </a:r>
          </a:p>
          <a:p>
            <a:pPr lvl="1"/>
            <a:r>
              <a:rPr lang="en-US" dirty="0"/>
              <a:t>Presentations (&lt; 10 minutes) – </a:t>
            </a:r>
            <a:r>
              <a:rPr lang="en-US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2pm on May 3</a:t>
            </a:r>
          </a:p>
          <a:p>
            <a:pPr lvl="2"/>
            <a:r>
              <a:rPr lang="en-US" dirty="0"/>
              <a:t>Motivating questions</a:t>
            </a:r>
          </a:p>
          <a:p>
            <a:pPr lvl="2"/>
            <a:r>
              <a:rPr lang="en-US" dirty="0"/>
              <a:t>Methods to answer those questions</a:t>
            </a:r>
          </a:p>
          <a:p>
            <a:pPr lvl="2"/>
            <a:r>
              <a:rPr lang="en-US" dirty="0"/>
              <a:t>Visualizations of key results</a:t>
            </a:r>
          </a:p>
          <a:p>
            <a:pPr lvl="2"/>
            <a:r>
              <a:rPr lang="en-US" dirty="0"/>
              <a:t>Conclusions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3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3DF0-9D7C-1849-AED5-0353EEA8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897C-6546-1A4A-AC27-587D14397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CompSci 216: Everything Data</a:t>
            </a:r>
          </a:p>
          <a:p>
            <a:endParaRPr lang="en-US" dirty="0"/>
          </a:p>
          <a:p>
            <a:r>
              <a:rPr lang="en-US" dirty="0"/>
              <a:t>CompSci 201: Data Structures &amp; Algorithms</a:t>
            </a:r>
          </a:p>
          <a:p>
            <a:pPr lvl="1"/>
            <a:r>
              <a:rPr lang="en-US" dirty="0"/>
              <a:t>CompSci 371: Elements of Machine Learning afterwards</a:t>
            </a:r>
          </a:p>
          <a:p>
            <a:pPr lvl="1"/>
            <a:endParaRPr lang="en-US" dirty="0"/>
          </a:p>
          <a:p>
            <a:r>
              <a:rPr lang="en-US" dirty="0"/>
              <a:t>IDM in Stats &amp; CompSci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1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E322-FB87-5244-8FEA-9FCAB30A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F626D-EA46-8F44-B5F2-158805E88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Please complete course evaluation on </a:t>
            </a:r>
            <a:r>
              <a:rPr lang="en-US" dirty="0" err="1"/>
              <a:t>DukeHub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CATME teammate evaluation </a:t>
            </a:r>
          </a:p>
          <a:p>
            <a:pPr lvl="1"/>
            <a:r>
              <a:rPr lang="en-US" dirty="0"/>
              <a:t>Email will go out at midnight</a:t>
            </a:r>
          </a:p>
          <a:p>
            <a:pPr lvl="1"/>
            <a:r>
              <a:rPr lang="en-US" dirty="0"/>
              <a:t>Complete before 5/3</a:t>
            </a:r>
          </a:p>
        </p:txBody>
      </p:sp>
    </p:spTree>
    <p:extLst>
      <p:ext uri="{BB962C8B-B14F-4D97-AF65-F5344CB8AC3E}">
        <p14:creationId xmlns:p14="http://schemas.microsoft.com/office/powerpoint/2010/main" val="1707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7B23D6-BB51-0B44-B39E-D2E8E3606F94}"/>
              </a:ext>
            </a:extLst>
          </p:cNvPr>
          <p:cNvSpPr/>
          <p:nvPr/>
        </p:nvSpPr>
        <p:spPr>
          <a:xfrm>
            <a:off x="838200" y="4593515"/>
            <a:ext cx="5992906" cy="9878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40650-C307-FE43-96F2-C207EAE7F455}"/>
              </a:ext>
            </a:extLst>
          </p:cNvPr>
          <p:cNvSpPr/>
          <p:nvPr/>
        </p:nvSpPr>
        <p:spPr>
          <a:xfrm>
            <a:off x="838200" y="3248809"/>
            <a:ext cx="5992906" cy="134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1E8B6-6421-0442-8044-20A946F4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1FC-E419-214F-9E19-E96BC1180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136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Wrangling</a:t>
            </a:r>
          </a:p>
          <a:p>
            <a:pPr lvl="1"/>
            <a:r>
              <a:rPr lang="en-US" dirty="0"/>
              <a:t>Parsing, scraping, and formatting data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Analysis</a:t>
            </a:r>
          </a:p>
          <a:p>
            <a:pPr lvl="1"/>
            <a:r>
              <a:rPr lang="en-US" dirty="0"/>
              <a:t>Statistics, Prediction, etc.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Visualization</a:t>
            </a:r>
          </a:p>
          <a:p>
            <a:pPr lvl="1"/>
            <a:r>
              <a:rPr lang="en-US" dirty="0"/>
              <a:t>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819F8-FA75-364C-8B93-E4C480AE2AFC}"/>
              </a:ext>
            </a:extLst>
          </p:cNvPr>
          <p:cNvSpPr txBox="1"/>
          <p:nvPr/>
        </p:nvSpPr>
        <p:spPr>
          <a:xfrm>
            <a:off x="12528468" y="-1235034"/>
            <a:ext cx="1847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8DBB9-8D21-1E4E-B698-D82DB972D839}"/>
              </a:ext>
            </a:extLst>
          </p:cNvPr>
          <p:cNvSpPr txBox="1"/>
          <p:nvPr/>
        </p:nvSpPr>
        <p:spPr>
          <a:xfrm>
            <a:off x="7089569" y="1690688"/>
            <a:ext cx="412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F2746F-58F4-D249-B9F4-00C0A014A899}"/>
              </a:ext>
            </a:extLst>
          </p:cNvPr>
          <p:cNvSpPr txBox="1">
            <a:spLocks/>
          </p:cNvSpPr>
          <p:nvPr/>
        </p:nvSpPr>
        <p:spPr>
          <a:xfrm>
            <a:off x="6999514" y="1825625"/>
            <a:ext cx="62513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Preparing to run a Model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Running the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Communicating the </a:t>
            </a:r>
            <a:r>
              <a:rPr lang="en-US" dirty="0" err="1"/>
              <a:t>Resul;ts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6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build="p"/>
      <p:bldP spid="9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E3A5-E7AC-E34E-A8B0-3E97CD00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Collaborating with your partners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7A066-EABB-F641-874F-EE75AB696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distributed version control system like Git</a:t>
            </a:r>
          </a:p>
          <a:p>
            <a:endParaRPr lang="en-US" dirty="0"/>
          </a:p>
          <a:p>
            <a:r>
              <a:rPr lang="en-US" dirty="0"/>
              <a:t>Use a shared directory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https://jupyterhub.cs.duke.edu</a:t>
            </a:r>
            <a:endParaRPr lang="en-US" dirty="0"/>
          </a:p>
          <a:p>
            <a:pPr lvl="1"/>
            <a:r>
              <a:rPr lang="en-US" dirty="0"/>
              <a:t>Look for a directory compsci116-s19-# where # is your group number</a:t>
            </a:r>
          </a:p>
          <a:p>
            <a:pPr lvl="1"/>
            <a:r>
              <a:rPr lang="en-US" dirty="0"/>
              <a:t>Warning: A </a:t>
            </a:r>
            <a:r>
              <a:rPr lang="en-US" dirty="0" err="1"/>
              <a:t>Jupyter</a:t>
            </a:r>
            <a:r>
              <a:rPr lang="en-US" dirty="0"/>
              <a:t> notebook is not a Google Doc. Only one person should edit at a time</a:t>
            </a:r>
          </a:p>
          <a:p>
            <a:pPr lvl="1"/>
            <a:endParaRPr lang="en-US" dirty="0"/>
          </a:p>
          <a:p>
            <a:r>
              <a:rPr lang="en-US" dirty="0"/>
              <a:t>Now: </a:t>
            </a:r>
          </a:p>
          <a:p>
            <a:pPr lvl="1"/>
            <a:r>
              <a:rPr lang="en-US" dirty="0"/>
              <a:t>Go upload some data and a notebook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5A0-F091-054A-A975-7401397C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Using Data Science in 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8F30-5A4E-B24A-A3CA-08BC6D8F6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an algorithm?</a:t>
            </a:r>
          </a:p>
          <a:p>
            <a:endParaRPr lang="en-US" dirty="0"/>
          </a:p>
          <a:p>
            <a:r>
              <a:rPr lang="en-US" dirty="0"/>
              <a:t>What are the advantages?</a:t>
            </a:r>
          </a:p>
          <a:p>
            <a:pPr lvl="1"/>
            <a:r>
              <a:rPr lang="en-US" dirty="0"/>
              <a:t>Efficient</a:t>
            </a:r>
          </a:p>
          <a:p>
            <a:pPr lvl="1"/>
            <a:r>
              <a:rPr lang="en-US" dirty="0"/>
              <a:t>Objective</a:t>
            </a:r>
          </a:p>
          <a:p>
            <a:pPr lvl="1"/>
            <a:r>
              <a:rPr lang="en-US" dirty="0"/>
              <a:t>Expanding access</a:t>
            </a:r>
          </a:p>
          <a:p>
            <a:endParaRPr lang="en-US" dirty="0"/>
          </a:p>
          <a:p>
            <a:r>
              <a:rPr lang="en-US" dirty="0"/>
              <a:t>What are the risks?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used as input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algorithm itself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2E393-F2EB-534D-9031-32C2A645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71" y="734824"/>
            <a:ext cx="6272522" cy="612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2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22CB-3AA9-F747-8217-7D279FCB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1: Inputs to 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764B4-1AA6-8F49-8282-043E34154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trying to generate fastest route to a destination (e.g., Google Maps). Problems include:</a:t>
            </a:r>
          </a:p>
          <a:p>
            <a:r>
              <a:rPr lang="en-US" dirty="0"/>
              <a:t>Poorly selected data</a:t>
            </a:r>
          </a:p>
          <a:p>
            <a:endParaRPr lang="en-US" dirty="0"/>
          </a:p>
          <a:p>
            <a:r>
              <a:rPr lang="en-US" dirty="0"/>
              <a:t>Incomplete, incorrect, or outdated data</a:t>
            </a:r>
          </a:p>
          <a:p>
            <a:endParaRPr lang="en-US" dirty="0"/>
          </a:p>
          <a:p>
            <a:r>
              <a:rPr lang="en-US" dirty="0"/>
              <a:t>Selection Bias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Unintentional perpetuation and </a:t>
            </a:r>
            <a:r>
              <a:rPr lang="en-US" b="1" i="1" dirty="0">
                <a:solidFill>
                  <a:schemeClr val="accent1"/>
                </a:solidFill>
              </a:rPr>
              <a:t>promotion</a:t>
            </a:r>
            <a:r>
              <a:rPr lang="en-US" b="1" dirty="0">
                <a:solidFill>
                  <a:schemeClr val="accent1"/>
                </a:solidFill>
              </a:rPr>
              <a:t> of historical biases</a:t>
            </a:r>
          </a:p>
        </p:txBody>
      </p:sp>
    </p:spTree>
    <p:extLst>
      <p:ext uri="{BB962C8B-B14F-4D97-AF65-F5344CB8AC3E}">
        <p14:creationId xmlns:p14="http://schemas.microsoft.com/office/powerpoint/2010/main" val="118699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5259-C0C3-B245-93A9-D67455A9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Resumé screening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C7D0D34-86AF-B147-BD82-090382518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885" y="1825625"/>
            <a:ext cx="8108230" cy="4351338"/>
          </a:xfrm>
        </p:spPr>
      </p:pic>
    </p:spTree>
    <p:extLst>
      <p:ext uri="{BB962C8B-B14F-4D97-AF65-F5344CB8AC3E}">
        <p14:creationId xmlns:p14="http://schemas.microsoft.com/office/powerpoint/2010/main" val="414531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5259-C0C3-B245-93A9-D67455A9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Predictive policing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B6013-0D35-D847-B8BE-8A0D08001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4250A-F507-8246-82C5-C1ED8E9D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20" y="2019300"/>
            <a:ext cx="5805746" cy="4157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F31A5-9E6F-C04E-9571-7E82CFFE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66" y="612775"/>
            <a:ext cx="4826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22CB-3AA9-F747-8217-7D279FCB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2: The algorithm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764B4-1AA6-8F49-8282-043E34154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Poorly designed matching systems</a:t>
            </a:r>
          </a:p>
          <a:p>
            <a:endParaRPr lang="en-US" dirty="0"/>
          </a:p>
          <a:p>
            <a:r>
              <a:rPr lang="en-US" dirty="0"/>
              <a:t>Personalization that narrow rather than expand user options</a:t>
            </a:r>
          </a:p>
          <a:p>
            <a:endParaRPr lang="en-US" dirty="0"/>
          </a:p>
          <a:p>
            <a:r>
              <a:rPr lang="en-US" dirty="0"/>
              <a:t>Correlation does not imply causation!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Beware of black boxes!</a:t>
            </a:r>
          </a:p>
        </p:txBody>
      </p:sp>
    </p:spTree>
    <p:extLst>
      <p:ext uri="{BB962C8B-B14F-4D97-AF65-F5344CB8AC3E}">
        <p14:creationId xmlns:p14="http://schemas.microsoft.com/office/powerpoint/2010/main" val="26381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5259-C0C3-B245-93A9-D67455A9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Sentencing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80B07-5B53-8A4B-BD8F-1CD60193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5318"/>
            <a:ext cx="4762500" cy="24892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5C31EA-7061-9446-AF18-70674D840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8655" y="4692749"/>
            <a:ext cx="9639845" cy="19279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718EE7-A245-6842-BAA1-6C859C3BDA9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019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C</a:t>
            </a:r>
            <a:r>
              <a:rPr lang="en-US" dirty="0"/>
              <a:t>orrectional 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dirty="0"/>
              <a:t>ffender </a:t>
            </a:r>
            <a:r>
              <a:rPr lang="en-US" b="1" dirty="0">
                <a:solidFill>
                  <a:schemeClr val="accent1"/>
                </a:solidFill>
              </a:rPr>
              <a:t>M</a:t>
            </a:r>
            <a:r>
              <a:rPr lang="en-US" dirty="0"/>
              <a:t>anagement </a:t>
            </a:r>
            <a:r>
              <a:rPr lang="en-US" b="1" dirty="0">
                <a:solidFill>
                  <a:schemeClr val="accent1"/>
                </a:solidFill>
              </a:rPr>
              <a:t>P</a:t>
            </a:r>
            <a:r>
              <a:rPr lang="en-US" dirty="0"/>
              <a:t>rofiling for </a:t>
            </a: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dirty="0"/>
              <a:t>lternative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anctions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Predict the likelihood of recidivism</a:t>
            </a:r>
          </a:p>
        </p:txBody>
      </p:sp>
    </p:spTree>
    <p:extLst>
      <p:ext uri="{BB962C8B-B14F-4D97-AF65-F5344CB8AC3E}">
        <p14:creationId xmlns:p14="http://schemas.microsoft.com/office/powerpoint/2010/main" val="13579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20365</TotalTime>
  <Words>354</Words>
  <Application>Microsoft Macintosh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Helvetica Neue Light</vt:lpstr>
      <vt:lpstr>Office Theme</vt:lpstr>
      <vt:lpstr>CompSci 116: Lecture 13: Bias</vt:lpstr>
      <vt:lpstr>The Data Science Pipeline</vt:lpstr>
      <vt:lpstr>Collaborating with your partners</vt:lpstr>
      <vt:lpstr>Using Data Science in Society</vt:lpstr>
      <vt:lpstr>Challenge 1: Inputs to an Algorithm</vt:lpstr>
      <vt:lpstr>Resumé screening</vt:lpstr>
      <vt:lpstr>Predictive policing</vt:lpstr>
      <vt:lpstr>Challenge 2: The algorithm itself</vt:lpstr>
      <vt:lpstr>Sentencing software</vt:lpstr>
      <vt:lpstr>Homeland Security?</vt:lpstr>
      <vt:lpstr>What’s left?</vt:lpstr>
      <vt:lpstr>What’s next?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190: Error Probabilities</dc:title>
  <dc:creator>Jeffrey Forbes, Ph.D.</dc:creator>
  <cp:lastModifiedBy>Jeffrey Forbes, Ph.D.</cp:lastModifiedBy>
  <cp:revision>53</cp:revision>
  <cp:lastPrinted>2019-04-23T17:01:33Z</cp:lastPrinted>
  <dcterms:created xsi:type="dcterms:W3CDTF">2018-11-12T18:56:58Z</dcterms:created>
  <dcterms:modified xsi:type="dcterms:W3CDTF">2019-04-23T18:50:45Z</dcterms:modified>
</cp:coreProperties>
</file>